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rvo" panose="02000000000000000000" pitchFamily="2" charset="77"/>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Helvetica Neue" panose="02000503000000020004" pitchFamily="2" charset="0"/>
      <p:regular r:id="rId29"/>
      <p:bold r:id="rId30"/>
      <p:italic r:id="rId31"/>
      <p:boldItalic r:id="rId32"/>
    </p:embeddedFont>
    <p:embeddedFont>
      <p:font typeface="Roboto Condensed Light"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DY9CO7yVyWN6xna/vmTItPx4Sl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20"/>
    <p:restoredTop sz="94694"/>
  </p:normalViewPr>
  <p:slideViewPr>
    <p:cSldViewPr snapToGrid="0">
      <p:cViewPr>
        <p:scale>
          <a:sx n="64" d="100"/>
          <a:sy n="64" d="100"/>
        </p:scale>
        <p:origin x="-104" y="1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4af908e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e4af908e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e4af908ed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e4af908ed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4af908ed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e4af908ed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4af908ed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4af908ed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4af908ed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4af908ed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E3F7"/>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CRT@SEASIDECHARTER.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seasidecharter.org/CURRENTFAMILI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dshanteau@seasidecharter.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105650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rgbClr val="7C7D7E"/>
              </a:buClr>
              <a:buSzPct val="100000"/>
              <a:buFont typeface="Arvo"/>
              <a:buNone/>
            </a:pPr>
            <a:r>
              <a:rPr lang="en-US" b="1" dirty="0">
                <a:solidFill>
                  <a:srgbClr val="7C7D7E"/>
                </a:solidFill>
                <a:latin typeface="Arvo"/>
                <a:ea typeface="Arvo"/>
                <a:cs typeface="Arvo"/>
                <a:sym typeface="Arvo"/>
              </a:rPr>
              <a:t>SEASIDE CHARTER SCHOOL </a:t>
            </a:r>
            <a:br>
              <a:rPr lang="en-US" b="1" dirty="0">
                <a:solidFill>
                  <a:srgbClr val="7C7D7E"/>
                </a:solidFill>
                <a:latin typeface="Arvo"/>
                <a:ea typeface="Arvo"/>
                <a:cs typeface="Arvo"/>
                <a:sym typeface="Arvo"/>
              </a:rPr>
            </a:br>
            <a:r>
              <a:rPr lang="en-US" b="1" dirty="0">
                <a:solidFill>
                  <a:srgbClr val="7C7D7E"/>
                </a:solidFill>
                <a:latin typeface="Arvo"/>
                <a:ea typeface="Arvo"/>
                <a:cs typeface="Arvo"/>
                <a:sym typeface="Arvo"/>
              </a:rPr>
              <a:t>PARENT ORIENTATION</a:t>
            </a:r>
            <a:endParaRPr b="1" dirty="0">
              <a:solidFill>
                <a:srgbClr val="7C7D7E"/>
              </a:solidFill>
              <a:latin typeface="Arvo"/>
              <a:ea typeface="Arvo"/>
              <a:cs typeface="Arvo"/>
              <a:sym typeface="Arvo"/>
            </a:endParaRPr>
          </a:p>
          <a:p>
            <a:pPr marL="0" lvl="0" indent="0" algn="ctr" rtl="0">
              <a:lnSpc>
                <a:spcPct val="150000"/>
              </a:lnSpc>
              <a:spcBef>
                <a:spcPts val="0"/>
              </a:spcBef>
              <a:spcAft>
                <a:spcPts val="0"/>
              </a:spcAft>
              <a:buClr>
                <a:srgbClr val="7C7D7E"/>
              </a:buClr>
              <a:buSzPct val="100000"/>
              <a:buFont typeface="Arvo"/>
              <a:buNone/>
            </a:pPr>
            <a:r>
              <a:rPr lang="en-US" b="1" dirty="0">
                <a:solidFill>
                  <a:srgbClr val="7C7D7E"/>
                </a:solidFill>
                <a:latin typeface="Arvo"/>
                <a:ea typeface="Arvo"/>
                <a:cs typeface="Arvo"/>
                <a:sym typeface="Arvo"/>
              </a:rPr>
              <a:t>2023</a:t>
            </a:r>
            <a:endParaRPr b="1" dirty="0">
              <a:solidFill>
                <a:srgbClr val="7C7D7E"/>
              </a:solidFill>
              <a:latin typeface="Arvo"/>
              <a:ea typeface="Arvo"/>
              <a:cs typeface="Arvo"/>
              <a:sym typeface="Arvo"/>
            </a:endParaRPr>
          </a:p>
        </p:txBody>
      </p:sp>
      <p:pic>
        <p:nvPicPr>
          <p:cNvPr id="5" name="Picture 4">
            <a:extLst>
              <a:ext uri="{FF2B5EF4-FFF2-40B4-BE49-F238E27FC236}">
                <a16:creationId xmlns:a16="http://schemas.microsoft.com/office/drawing/2014/main" id="{22CEBD78-E0C4-D8EA-505C-8EDFACF27CD9}"/>
              </a:ext>
            </a:extLst>
          </p:cNvPr>
          <p:cNvPicPr>
            <a:picLocks noChangeAspect="1"/>
          </p:cNvPicPr>
          <p:nvPr/>
        </p:nvPicPr>
        <p:blipFill>
          <a:blip r:embed="rId3">
            <a:duotone>
              <a:schemeClr val="accent2">
                <a:shade val="45000"/>
                <a:satMod val="135000"/>
              </a:schemeClr>
              <a:prstClr val="white"/>
            </a:duotone>
          </a:blip>
          <a:stretch>
            <a:fillRect/>
          </a:stretch>
        </p:blipFill>
        <p:spPr>
          <a:xfrm>
            <a:off x="4491037" y="3914298"/>
            <a:ext cx="3203910" cy="188366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DISMISSAL</a:t>
            </a: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WE ARE NOT ALLOWED TO PLACE YOUR CHILD IN YOUR CAR WITHOUT A PROVIDED CAR TAG VISIBLE.</a:t>
            </a:r>
            <a:endParaRPr dirty="0"/>
          </a:p>
          <a:p>
            <a:pPr marL="685800" lvl="1" indent="-228600" algn="l" rtl="0">
              <a:lnSpc>
                <a:spcPct val="90000"/>
              </a:lnSpc>
              <a:spcBef>
                <a:spcPts val="5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IN THE CASE YOU LEFT IT AT HOME OR MISPLACED IT, PLEASE PULL IN AND PARK. OFFICE STAFF WILL NEED TO SEE YOUR PHOTO ID.</a:t>
            </a:r>
            <a:endParaRPr dirty="0"/>
          </a:p>
          <a:p>
            <a:pPr marL="685800" lvl="1" indent="-228600" algn="l" rtl="0">
              <a:lnSpc>
                <a:spcPct val="90000"/>
              </a:lnSpc>
              <a:spcBef>
                <a:spcPts val="5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IF YOU NEED ADDITIONAL CAR TAGS FOR ADULTS ON YOUR “CLEARED TO PICK UP” LIST PLEASE REACH OUT TO YOUR OFFICE STAFF.</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WE WILL OPEN THE SIDE OF THE VEHICLE CLOSEST TO US TO LET YOUR CHILD IN. THEY WILL NEED TO BE ABLE TO MOVE AROUND ANY POSSIBLE OBSTRUCTIONS.</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PLEASE LEAVE PETS AT HOME.</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PLEASE PULL UP AND OUT OF THE LINE OF TRAFFIC TO FINISH BUCKLING UP DURING PICK UP.</a:t>
            </a:r>
            <a:endParaRPr dirty="0"/>
          </a:p>
          <a:p>
            <a:pPr marL="685800" lvl="1" indent="-87630" algn="l" rtl="0">
              <a:lnSpc>
                <a:spcPct val="90000"/>
              </a:lnSpc>
              <a:spcBef>
                <a:spcPts val="500"/>
              </a:spcBef>
              <a:spcAft>
                <a:spcPts val="0"/>
              </a:spcAft>
              <a:buClr>
                <a:schemeClr val="dk1"/>
              </a:buClr>
              <a:buSzPct val="100000"/>
              <a:buNone/>
            </a:pPr>
            <a:endParaRPr dirty="0"/>
          </a:p>
          <a:p>
            <a:pPr marL="685800" lvl="1" indent="-87630"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STUDENT CHECK OUT POLICY</a:t>
            </a:r>
            <a:endParaRPr/>
          </a:p>
        </p:txBody>
      </p:sp>
      <p:sp>
        <p:nvSpPr>
          <p:cNvPr id="147" name="Google Shape;147;p7"/>
          <p:cNvSpPr txBox="1">
            <a:spLocks noGrp="1"/>
          </p:cNvSpPr>
          <p:nvPr>
            <p:ph type="body" idx="1"/>
          </p:nvPr>
        </p:nvSpPr>
        <p:spPr>
          <a:xfrm>
            <a:off x="1289304" y="1825625"/>
            <a:ext cx="100644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STUDENTS ARE NOT RELEASED AFTER 2:45 PM UNLESS THERE IS A SERIOUS EMERGENCY.</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STUDENTS ARE NOT RELEASED TO ANY ADULT THAT IS NOT ON THEIR EMERGENCY CONTACT FORM WITHOUT PRIOR WRITTEN AUTHORIZATION FROM THEIR PARENT OR GUARDIAN. </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IF THERE IS EVER A CHANGE IN DISMISSAL PLANS, THE PARENT/GUARDIAN MUST INFORM THE TEACHER IN ADVANCE OF THE CHANGE.</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dirty="0">
                <a:solidFill>
                  <a:srgbClr val="7C7D7E"/>
                </a:solidFill>
                <a:latin typeface="Arvo"/>
                <a:ea typeface="Arvo"/>
                <a:cs typeface="Arvo"/>
                <a:sym typeface="Arvo"/>
              </a:rPr>
              <a:t>COMMUNICATION</a:t>
            </a:r>
            <a:endParaRPr dirty="0"/>
          </a:p>
        </p:txBody>
      </p:sp>
      <p:sp>
        <p:nvSpPr>
          <p:cNvPr id="153" name="Google Shape;153;p8"/>
          <p:cNvSpPr txBox="1">
            <a:spLocks noGrp="1"/>
          </p:cNvSpPr>
          <p:nvPr>
            <p:ph type="body" idx="1"/>
          </p:nvPr>
        </p:nvSpPr>
        <p:spPr>
          <a:xfrm>
            <a:off x="838200" y="1454150"/>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COMMUNICATION PLATFORMS:</a:t>
            </a:r>
            <a:endParaRPr dirty="0"/>
          </a:p>
          <a:p>
            <a:pPr marL="1143000" lvl="2" indent="-228600" algn="l" rtl="0">
              <a:lnSpc>
                <a:spcPct val="90000"/>
              </a:lnSpc>
              <a:spcBef>
                <a:spcPts val="500"/>
              </a:spcBef>
              <a:spcAft>
                <a:spcPts val="0"/>
              </a:spcAft>
              <a:buClr>
                <a:schemeClr val="dk1"/>
              </a:buClr>
              <a:buSzPts val="2000"/>
              <a:buChar char="•"/>
            </a:pPr>
            <a:r>
              <a:rPr lang="en-US" dirty="0">
                <a:latin typeface="Roboto Condensed Light"/>
                <a:ea typeface="Roboto Condensed Light"/>
                <a:cs typeface="Roboto Condensed Light"/>
                <a:sym typeface="Roboto Condensed Light"/>
              </a:rPr>
              <a:t>PARENT SQUARE: THIS IS OUR PRIMARY LINE OF COMMUNICATION WITH FAMILIES. INFORMATION TO JOIN IS SENT VIA EMAIL AFTER REGISTRATION. EMAIL </a:t>
            </a:r>
            <a:r>
              <a:rPr lang="en-US" u="sng" dirty="0">
                <a:solidFill>
                  <a:schemeClr val="hlink"/>
                </a:solidFill>
                <a:latin typeface="Roboto Condensed Light"/>
                <a:ea typeface="Roboto Condensed Light"/>
                <a:cs typeface="Roboto Condensed Light"/>
                <a:sym typeface="Roboto Condensed Light"/>
                <a:hlinkClick r:id="rId3"/>
              </a:rPr>
              <a:t>CRT@SEASIDECHARTER.ORG</a:t>
            </a:r>
            <a:r>
              <a:rPr lang="en-US" dirty="0">
                <a:latin typeface="Roboto Condensed Light"/>
                <a:ea typeface="Roboto Condensed Light"/>
                <a:cs typeface="Roboto Condensed Light"/>
                <a:sym typeface="Roboto Condensed Light"/>
              </a:rPr>
              <a:t> IF YOU HAVE ANY ISSUES.</a:t>
            </a:r>
            <a:endParaRPr dirty="0"/>
          </a:p>
          <a:p>
            <a:pPr marL="1143000" lvl="2" indent="-228600" algn="l" rtl="0">
              <a:lnSpc>
                <a:spcPct val="90000"/>
              </a:lnSpc>
              <a:spcBef>
                <a:spcPts val="500"/>
              </a:spcBef>
              <a:spcAft>
                <a:spcPts val="0"/>
              </a:spcAft>
              <a:buClr>
                <a:schemeClr val="dk1"/>
              </a:buClr>
              <a:buSzPts val="2000"/>
              <a:buChar char="•"/>
            </a:pPr>
            <a:r>
              <a:rPr lang="en-US" dirty="0">
                <a:latin typeface="Roboto Condensed Light"/>
                <a:ea typeface="Roboto Condensed Light"/>
                <a:cs typeface="Roboto Condensed Light"/>
                <a:sym typeface="Roboto Condensed Light"/>
              </a:rPr>
              <a:t>EMAIL: EMAIL ADDRESSES FOR ADMINISTRATION, FRONT OFFICE AND MORE CAN BE FOUND IN YOUR SCHOOLS RESOURCE HUB ON PARENTSQUARE.</a:t>
            </a:r>
            <a:endParaRPr dirty="0">
              <a:latin typeface="Roboto Condensed Light"/>
              <a:ea typeface="Roboto Condensed Light"/>
              <a:cs typeface="Roboto Condensed Light"/>
              <a:sym typeface="Roboto Condensed Light"/>
            </a:endParaRPr>
          </a:p>
          <a:p>
            <a:pPr marL="1143000" lvl="2" indent="-215900" algn="l" rtl="0">
              <a:lnSpc>
                <a:spcPct val="90000"/>
              </a:lnSpc>
              <a:spcBef>
                <a:spcPts val="500"/>
              </a:spcBef>
              <a:spcAft>
                <a:spcPts val="0"/>
              </a:spcAft>
              <a:buSzPts val="1800"/>
              <a:buFont typeface="Roboto Condensed Light"/>
              <a:buChar char="•"/>
            </a:pPr>
            <a:r>
              <a:rPr lang="en-US" dirty="0">
                <a:latin typeface="Roboto Condensed Light"/>
                <a:ea typeface="Roboto Condensed Light"/>
                <a:cs typeface="Roboto Condensed Light"/>
                <a:sym typeface="Roboto Condensed Light"/>
              </a:rPr>
              <a:t>TEACHERS WILL SEND WEEKLY NEWSLETTERS VIA PARENTSQUARE</a:t>
            </a:r>
          </a:p>
          <a:p>
            <a:pPr marL="1143000" lvl="2" indent="-215900" algn="l" rtl="0">
              <a:lnSpc>
                <a:spcPct val="90000"/>
              </a:lnSpc>
              <a:spcBef>
                <a:spcPts val="500"/>
              </a:spcBef>
              <a:spcAft>
                <a:spcPts val="0"/>
              </a:spcAft>
              <a:buSzPts val="1800"/>
              <a:buFont typeface="Roboto Condensed Light"/>
              <a:buChar char="•"/>
            </a:pPr>
            <a:r>
              <a:rPr lang="en-US" dirty="0">
                <a:latin typeface="Roboto Condensed Light"/>
                <a:ea typeface="Roboto Condensed Light"/>
                <a:cs typeface="Roboto Condensed Light"/>
                <a:sym typeface="Roboto Condensed Light"/>
              </a:rPr>
              <a:t>FOLDERS WILL BE SENT HOME EACH TUESDAY WITH PAPER COMMUNICATION, STUDENT WORK, ETC </a:t>
            </a:r>
          </a:p>
          <a:p>
            <a:pPr marL="1143000" lvl="2" indent="-101600" algn="l" rtl="0">
              <a:lnSpc>
                <a:spcPct val="90000"/>
              </a:lnSpc>
              <a:spcBef>
                <a:spcPts val="500"/>
              </a:spcBef>
              <a:spcAft>
                <a:spcPts val="0"/>
              </a:spcAft>
              <a:buClr>
                <a:schemeClr val="dk1"/>
              </a:buClr>
              <a:buSzPts val="2000"/>
              <a:buNone/>
            </a:pPr>
            <a:endParaRPr dirty="0">
              <a:latin typeface="Roboto Condensed Light"/>
              <a:ea typeface="Roboto Condensed Light"/>
              <a:cs typeface="Roboto Condensed Light"/>
              <a:sym typeface="Roboto Condensed Light"/>
            </a:endParaRPr>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TIMELINES:</a:t>
            </a:r>
            <a:endParaRPr dirty="0"/>
          </a:p>
          <a:p>
            <a:pPr marL="1143000" lvl="2" indent="-228600" algn="l" rtl="0">
              <a:lnSpc>
                <a:spcPct val="90000"/>
              </a:lnSpc>
              <a:spcBef>
                <a:spcPts val="500"/>
              </a:spcBef>
              <a:spcAft>
                <a:spcPts val="0"/>
              </a:spcAft>
              <a:buClr>
                <a:schemeClr val="dk1"/>
              </a:buClr>
              <a:buSzPts val="2000"/>
              <a:buChar char="•"/>
            </a:pPr>
            <a:r>
              <a:rPr lang="en-US" dirty="0">
                <a:latin typeface="Roboto Condensed Light"/>
                <a:ea typeface="Roboto Condensed Light"/>
                <a:cs typeface="Roboto Condensed Light"/>
                <a:sym typeface="Roboto Condensed Light"/>
              </a:rPr>
              <a:t>WHEN COMMUNICATING A CONCERN/FEEDBACK PLEASE ALLOW 48 BUSINESS HOURS FOR A RESPONSE. THIS ALLOWS FOR INVESTIGATION OF THE CONCERN, AND CONSULTATION WITH LEADERSHIP. </a:t>
            </a:r>
            <a:endParaRPr dirty="0"/>
          </a:p>
          <a:p>
            <a:pPr marL="1143000" lvl="2" indent="-228600" algn="l" rtl="0">
              <a:lnSpc>
                <a:spcPct val="90000"/>
              </a:lnSpc>
              <a:spcBef>
                <a:spcPts val="500"/>
              </a:spcBef>
              <a:spcAft>
                <a:spcPts val="0"/>
              </a:spcAft>
              <a:buClr>
                <a:schemeClr val="dk1"/>
              </a:buClr>
              <a:buSzPts val="2000"/>
              <a:buChar char="•"/>
            </a:pPr>
            <a:r>
              <a:rPr lang="en-US" dirty="0">
                <a:latin typeface="Roboto Condensed Light"/>
                <a:ea typeface="Roboto Condensed Light"/>
                <a:cs typeface="Roboto Condensed Light"/>
                <a:sym typeface="Roboto Condensed Light"/>
              </a:rPr>
              <a:t>IF YOU NEED FURTHER HELP OR DID NOT RECEIVE A RESPONSE, CONTACT YOUR SCHOOL ADMINISTRATOR.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199" y="365125"/>
            <a:ext cx="1108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OTHER IMPORTANT INFORMATION</a:t>
            </a:r>
            <a:endParaRPr/>
          </a:p>
        </p:txBody>
      </p:sp>
      <p:sp>
        <p:nvSpPr>
          <p:cNvPr id="159" name="Google Shape;159;p9"/>
          <p:cNvSpPr txBox="1">
            <a:spLocks noGrp="1"/>
          </p:cNvSpPr>
          <p:nvPr>
            <p:ph type="body" idx="1"/>
          </p:nvPr>
        </p:nvSpPr>
        <p:spPr>
          <a:xfrm>
            <a:off x="1121524" y="183476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dirty="0">
                <a:latin typeface="Roboto Condensed Light"/>
                <a:ea typeface="Roboto Condensed Light"/>
                <a:cs typeface="Roboto Condensed Light"/>
                <a:sym typeface="Roboto Condensed Light"/>
              </a:rPr>
              <a:t>ENSURE YOU NOTIFY THE SCHOOL IF ANY CONTACT INFORMATION CHANGES.</a:t>
            </a:r>
            <a:endParaRPr dirty="0"/>
          </a:p>
          <a:p>
            <a:pPr marL="228600" lvl="0" indent="-228600" algn="l" rtl="0">
              <a:lnSpc>
                <a:spcPct val="90000"/>
              </a:lnSpc>
              <a:spcBef>
                <a:spcPts val="1000"/>
              </a:spcBef>
              <a:spcAft>
                <a:spcPts val="0"/>
              </a:spcAft>
              <a:buClr>
                <a:schemeClr val="dk1"/>
              </a:buClr>
              <a:buSzPts val="2600"/>
              <a:buChar char="•"/>
            </a:pPr>
            <a:r>
              <a:rPr lang="en-US" sz="2600" dirty="0">
                <a:latin typeface="Roboto Condensed Light"/>
                <a:ea typeface="Roboto Condensed Light"/>
                <a:cs typeface="Roboto Condensed Light"/>
                <a:sym typeface="Roboto Condensed Light"/>
              </a:rPr>
              <a:t>SEASIDE’S PARENT HANDBOOK AND CODE OF CONDUCT ARE LOCATED ON OUR WEBSITE </a:t>
            </a:r>
            <a:r>
              <a:rPr lang="en-US" sz="2600" u="sng" dirty="0">
                <a:solidFill>
                  <a:schemeClr val="hlink"/>
                </a:solidFill>
                <a:latin typeface="Roboto Condensed Light"/>
                <a:ea typeface="Roboto Condensed Light"/>
                <a:cs typeface="Roboto Condensed Light"/>
                <a:sym typeface="Roboto Condensed Light"/>
                <a:hlinkClick r:id="rId3"/>
              </a:rPr>
              <a:t>WWW.SEASIDECHARTER.ORG/CURRENTFAMILIES</a:t>
            </a:r>
            <a:endParaRPr sz="2600" dirty="0">
              <a:latin typeface="Roboto Condensed Light"/>
              <a:ea typeface="Roboto Condensed Light"/>
              <a:cs typeface="Roboto Condensed Light"/>
              <a:sym typeface="Roboto Condensed Light"/>
            </a:endParaRPr>
          </a:p>
          <a:p>
            <a:pPr marL="228600" lvl="0" indent="-228600" algn="l" rtl="0">
              <a:lnSpc>
                <a:spcPct val="90000"/>
              </a:lnSpc>
              <a:spcBef>
                <a:spcPts val="1000"/>
              </a:spcBef>
              <a:spcAft>
                <a:spcPts val="0"/>
              </a:spcAft>
              <a:buClr>
                <a:schemeClr val="dk1"/>
              </a:buClr>
              <a:buSzPts val="2600"/>
              <a:buChar char="•"/>
            </a:pPr>
            <a:r>
              <a:rPr lang="en-US" sz="2600" dirty="0">
                <a:latin typeface="Roboto Condensed Light"/>
                <a:ea typeface="Roboto Condensed Light"/>
                <a:cs typeface="Roboto Condensed Light"/>
                <a:sym typeface="Roboto Condensed Light"/>
              </a:rPr>
              <a:t>FOR A CAMPUS SPECIFIC ORIENTATION POWERPOINT PLEASE VISIT THE RESOURCE TAB IN YOUR PARENT SQUARE ACCOUNT.</a:t>
            </a:r>
            <a:endParaRPr dirty="0"/>
          </a:p>
          <a:p>
            <a:pPr marL="228600" lvl="0" indent="-228600" algn="l" rtl="0">
              <a:lnSpc>
                <a:spcPct val="90000"/>
              </a:lnSpc>
              <a:spcBef>
                <a:spcPts val="1000"/>
              </a:spcBef>
              <a:spcAft>
                <a:spcPts val="0"/>
              </a:spcAft>
              <a:buClr>
                <a:schemeClr val="dk1"/>
              </a:buClr>
              <a:buSzPts val="2600"/>
              <a:buChar char="•"/>
            </a:pPr>
            <a:r>
              <a:rPr lang="en-US" sz="2600" dirty="0">
                <a:latin typeface="Roboto Condensed Light"/>
                <a:ea typeface="Roboto Condensed Light"/>
                <a:cs typeface="Roboto Condensed Light"/>
                <a:sym typeface="Roboto Condensed Light"/>
              </a:rPr>
              <a:t>OTHER IMPORTANT CAMPUS SPECIFIC INFORMATION SUCH AS STAFF DIRECTORY AND CAMPUS MAPS ARE LOCATED IN THE RESOURCE TAB OF YOUR PARENT SQUARE ACCOUNT.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SNACK &amp; LUNCH</a:t>
            </a:r>
            <a:endParaRPr/>
          </a:p>
        </p:txBody>
      </p:sp>
      <p:sp>
        <p:nvSpPr>
          <p:cNvPr id="165" name="Google Shape;165;p10"/>
          <p:cNvSpPr txBox="1">
            <a:spLocks noGrp="1"/>
          </p:cNvSpPr>
          <p:nvPr>
            <p:ph type="body" idx="1"/>
          </p:nvPr>
        </p:nvSpPr>
        <p:spPr>
          <a:xfrm>
            <a:off x="521208" y="1798193"/>
            <a:ext cx="781812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TIME FOR SNACK IS LIMITED- PLEASE SEND ONLY HEALTHY FOOD ITEMS LABELED FOR SNACK AND ONE JUICE OR WATER.</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PACK ITEMS THAT CAN BE EASILY OPENED FOR STUDENT INDEPENDENCE.</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WE DO NOT HAVE A MICROWAVE OR FRIDGE FOR STUDENT USE.</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SUPPLY UTENSILS IF NEEDED.</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WE ARE A PEANUT FREE SCHOOL.</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SUNSHINE KITCHEN IS AVAILABLE FOR EMERGENCIES/FORGOTTEN LUNCHES.</a:t>
            </a: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166" name="Google Shape;166;p10" descr="A close-up of some candy&#10;&#10;Description automatically generated with low confidence"/>
          <p:cNvPicPr preferRelativeResize="0"/>
          <p:nvPr/>
        </p:nvPicPr>
        <p:blipFill rotWithShape="1">
          <a:blip r:embed="rId3">
            <a:alphaModFix/>
          </a:blip>
          <a:srcRect/>
          <a:stretch/>
        </p:blipFill>
        <p:spPr>
          <a:xfrm>
            <a:off x="7237554" y="2388721"/>
            <a:ext cx="4762500" cy="476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BIRTHDAY CELEBRATIONS</a:t>
            </a:r>
            <a:endParaRPr/>
          </a:p>
        </p:txBody>
      </p:sp>
      <p:sp>
        <p:nvSpPr>
          <p:cNvPr id="172" name="Google Shape;172;p11"/>
          <p:cNvSpPr txBox="1">
            <a:spLocks noGrp="1"/>
          </p:cNvSpPr>
          <p:nvPr>
            <p:ph type="body" idx="1"/>
          </p:nvPr>
        </p:nvSpPr>
        <p:spPr>
          <a:xfrm>
            <a:off x="3214254" y="1825625"/>
            <a:ext cx="81395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IF YOU WISH TO PROVIDE A SNACK ON YOUR CHILD’S BIRTHDAY YOU MUST NOTIFY THE TEACHER IN ADVANCE. PLEASE PROVIDE ENOUGH SNACKS FOR THE ENTIRE CLASS.</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SHARED SNACKS SHOULD FOLLOW OUR FOOD GUIDELINES- PEANUT FREE AND HEALTHY. NO CAKES, CUPCAKES, COOKIES OR OTHER SUGARY TREATS. WE RECOMMEND ITEMS LIKE POPCORN, FROZEN FRUIT BARS AND FRUIT PLATTERS.</a:t>
            </a:r>
            <a:endParaRPr dirty="0"/>
          </a:p>
        </p:txBody>
      </p:sp>
      <p:pic>
        <p:nvPicPr>
          <p:cNvPr id="173" name="Google Shape;173;p11" descr="A close-up of some candy&#10;&#10;Description automatically generated with low confidence"/>
          <p:cNvPicPr preferRelativeResize="0"/>
          <p:nvPr/>
        </p:nvPicPr>
        <p:blipFill rotWithShape="1">
          <a:blip r:embed="rId3">
            <a:alphaModFix/>
          </a:blip>
          <a:srcRect/>
          <a:stretch/>
        </p:blipFill>
        <p:spPr>
          <a:xfrm>
            <a:off x="0" y="1825625"/>
            <a:ext cx="4762500" cy="476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REPORT CARDS AT SEASIDE</a:t>
            </a:r>
            <a:endParaRPr/>
          </a:p>
        </p:txBody>
      </p:sp>
      <p:sp>
        <p:nvSpPr>
          <p:cNvPr id="179" name="Google Shape;17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9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NARRATIVES ARE SENT HOME EVERY 9 WEEKS.</a:t>
            </a:r>
            <a:endParaRPr dirty="0"/>
          </a:p>
          <a:p>
            <a:pPr marL="228600" lvl="0" indent="-241934"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NARRATIVES PAINT A COMPREHENSIVE PICTURE OF THE WHOLE CHILD, ADDRESSING THEIR HEAD, HEART, AND HANDS IN COMBINED FLORIDA STANDARDS CHECKLIST AND TRADITIONAL NARRATIVE FORMAT.</a:t>
            </a:r>
            <a:endParaRPr dirty="0">
              <a:latin typeface="Roboto Condensed Light"/>
              <a:ea typeface="Roboto Condensed Light"/>
              <a:cs typeface="Roboto Condensed Light"/>
              <a:sym typeface="Roboto Condensed Light"/>
            </a:endParaRPr>
          </a:p>
          <a:p>
            <a:pPr marL="228600" lvl="0" indent="-241934"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NARRATIVES ARE SENT HOME IN ADDITION TO REPORT CARDS.</a:t>
            </a:r>
            <a:endParaRPr dirty="0"/>
          </a:p>
          <a:p>
            <a:pPr marL="228600" lvl="0" indent="-241934"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REPORT CARDS CAN BE FOUND ON FOCUS.</a:t>
            </a:r>
            <a:endParaRPr dirty="0"/>
          </a:p>
          <a:p>
            <a:pPr marL="228600" lvl="0" indent="-241934"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PARENTS CAN ACCESS THEIR STUDENT GRADES THROUGHOUT THE YEAR THROUGH THEIR DCPS FOCUS ACCOUNT.</a:t>
            </a:r>
            <a:endParaRPr dirty="0"/>
          </a:p>
          <a:p>
            <a:pPr marL="228600" lvl="0" indent="-241934"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I-READY PROGRESS MONITORING ASSESSMENT DATA WILL BE SENT HOME THREE TIMES A YEAR.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CURRICULUM, INSTRUCTION &amp; HOMEWORK</a:t>
            </a:r>
            <a:endParaRPr/>
          </a:p>
        </p:txBody>
      </p:sp>
      <p:sp>
        <p:nvSpPr>
          <p:cNvPr id="185" name="Google Shape;18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INTEGRATE WALDORF INSPIRED PEDAGOGY AND STATE STANDARDS</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HEAD, HEART, HANDS</a:t>
            </a:r>
            <a:endParaRPr dirty="0"/>
          </a:p>
          <a:p>
            <a:pPr marL="685800" lvl="1" indent="-228600" algn="l" rtl="0">
              <a:lnSpc>
                <a:spcPct val="90000"/>
              </a:lnSpc>
              <a:spcBef>
                <a:spcPts val="500"/>
              </a:spcBef>
              <a:spcAft>
                <a:spcPts val="0"/>
              </a:spcAft>
              <a:buClr>
                <a:schemeClr val="dk1"/>
              </a:buClr>
              <a:buSzPts val="2400"/>
              <a:buChar char="•"/>
            </a:pPr>
            <a:r>
              <a:rPr lang="en-US" dirty="0">
                <a:latin typeface="Roboto Condensed Light"/>
                <a:ea typeface="Roboto Condensed Light"/>
                <a:cs typeface="Roboto Condensed Light"/>
                <a:sym typeface="Roboto Condensed Light"/>
              </a:rPr>
              <a:t>ARTS, MOVEMENT, HANDS-ON ACTIVITIES, STORY TELLING, RHYTHM AND REPETITION.</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 ROOTED IN CHILD DEVELOPMENT</a:t>
            </a:r>
            <a:endParaRPr dirty="0"/>
          </a:p>
          <a:p>
            <a:pPr marL="685800" lvl="1" indent="-228600" algn="l" rtl="0">
              <a:lnSpc>
                <a:spcPct val="90000"/>
              </a:lnSpc>
              <a:spcBef>
                <a:spcPts val="500"/>
              </a:spcBef>
              <a:spcAft>
                <a:spcPts val="0"/>
              </a:spcAft>
              <a:buClr>
                <a:schemeClr val="dk1"/>
              </a:buClr>
              <a:buSzPts val="2400"/>
              <a:buChar char="•"/>
            </a:pPr>
            <a:r>
              <a:rPr lang="en-US" dirty="0">
                <a:latin typeface="Roboto Condensed Light"/>
                <a:ea typeface="Roboto Condensed Light"/>
                <a:cs typeface="Roboto Condensed Light"/>
                <a:sym typeface="Roboto Condensed Light"/>
              </a:rPr>
              <a:t>CURRICULUM AND STORIES MEET STUDENTS WHERE THEY ARE DEVELOPMENTALLY</a:t>
            </a:r>
            <a:endParaRPr dirty="0"/>
          </a:p>
          <a:p>
            <a:pPr marL="228600" lvl="0" indent="-228600" algn="l" rtl="0">
              <a:lnSpc>
                <a:spcPct val="9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INTERPERSONAL AND INTRAPERSONAL</a:t>
            </a:r>
            <a:endParaRPr dirty="0"/>
          </a:p>
          <a:p>
            <a:pPr marL="685800" lvl="1" indent="-228600" algn="l" rtl="0">
              <a:lnSpc>
                <a:spcPct val="90000"/>
              </a:lnSpc>
              <a:spcBef>
                <a:spcPts val="500"/>
              </a:spcBef>
              <a:spcAft>
                <a:spcPts val="0"/>
              </a:spcAft>
              <a:buClr>
                <a:schemeClr val="dk1"/>
              </a:buClr>
              <a:buSzPts val="2400"/>
              <a:buChar char="•"/>
            </a:pPr>
            <a:r>
              <a:rPr lang="en-US" dirty="0">
                <a:latin typeface="Roboto Condensed Light"/>
                <a:ea typeface="Roboto Condensed Light"/>
                <a:cs typeface="Roboto Condensed Light"/>
                <a:sym typeface="Roboto Condensed Light"/>
              </a:rPr>
              <a:t>SOCIAL EMOTIONAL DEVELOPMENT AND CONNECTEDNESS WITH THE WORLD (NATURE AND OTHERS)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4"/>
          <p:cNvPicPr preferRelativeResize="0"/>
          <p:nvPr/>
        </p:nvPicPr>
        <p:blipFill rotWithShape="1">
          <a:blip r:embed="rId3">
            <a:alphaModFix/>
          </a:blip>
          <a:srcRect/>
          <a:stretch/>
        </p:blipFill>
        <p:spPr>
          <a:xfrm>
            <a:off x="5396787" y="5298456"/>
            <a:ext cx="1398426" cy="1398426"/>
          </a:xfrm>
          <a:prstGeom prst="rect">
            <a:avLst/>
          </a:prstGeom>
          <a:noFill/>
          <a:ln>
            <a:noFill/>
          </a:ln>
        </p:spPr>
      </p:pic>
      <p:sp>
        <p:nvSpPr>
          <p:cNvPr id="191" name="Google Shape;191;p14"/>
          <p:cNvSpPr txBox="1">
            <a:spLocks noGrp="1"/>
          </p:cNvSpPr>
          <p:nvPr>
            <p:ph type="body" idx="1"/>
          </p:nvPr>
        </p:nvSpPr>
        <p:spPr>
          <a:xfrm>
            <a:off x="838200" y="1476442"/>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dirty="0">
                <a:latin typeface="Roboto Condensed Light"/>
                <a:ea typeface="Roboto Condensed Light"/>
                <a:cs typeface="Roboto Condensed Light"/>
                <a:sym typeface="Roboto Condensed Light"/>
              </a:rPr>
              <a:t>THIS IS OUR SCHOOL.</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LET PEACE DWELL HERE.</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LET THE ROOMS BE FULL OF CONTENTMENT.</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LET LOVE ABIDE HERE. </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LOVE OF ONE ANOTHER, LOVE OF HUMANKIND, LOVE OF THE EARTH, AND LOVE OF LIFE ITSELF. </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LET US REMEMBER </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THAT AS MANY HANDS BUILD A HOUSE, </a:t>
            </a:r>
            <a:endParaRPr dirty="0"/>
          </a:p>
          <a:p>
            <a:pPr marL="0" lvl="0" indent="0" algn="ctr" rtl="0">
              <a:lnSpc>
                <a:spcPct val="90000"/>
              </a:lnSpc>
              <a:spcBef>
                <a:spcPts val="1000"/>
              </a:spcBef>
              <a:spcAft>
                <a:spcPts val="0"/>
              </a:spcAft>
              <a:buClr>
                <a:schemeClr val="dk1"/>
              </a:buClr>
              <a:buSzPts val="2800"/>
              <a:buNone/>
            </a:pPr>
            <a:r>
              <a:rPr lang="en-US" dirty="0">
                <a:latin typeface="Roboto Condensed Light"/>
                <a:ea typeface="Roboto Condensed Light"/>
                <a:cs typeface="Roboto Condensed Light"/>
                <a:sym typeface="Roboto Condensed Light"/>
              </a:rPr>
              <a:t>SO MANY HEARTS MAKE A SCHOOL.</a:t>
            </a:r>
            <a:endParaRPr dirty="0"/>
          </a:p>
        </p:txBody>
      </p:sp>
      <p:pic>
        <p:nvPicPr>
          <p:cNvPr id="192" name="Google Shape;192;p14"/>
          <p:cNvPicPr preferRelativeResize="0"/>
          <p:nvPr/>
        </p:nvPicPr>
        <p:blipFill rotWithShape="1">
          <a:blip r:embed="rId4">
            <a:alphaModFix/>
          </a:blip>
          <a:srcRect/>
          <a:stretch/>
        </p:blipFill>
        <p:spPr>
          <a:xfrm>
            <a:off x="5414929" y="0"/>
            <a:ext cx="1476442" cy="1476442"/>
          </a:xfrm>
          <a:prstGeom prst="rect">
            <a:avLst/>
          </a:prstGeom>
          <a:noFill/>
          <a:ln>
            <a:noFill/>
          </a:ln>
        </p:spPr>
      </p:pic>
      <p:pic>
        <p:nvPicPr>
          <p:cNvPr id="193" name="Google Shape;193;p14"/>
          <p:cNvPicPr preferRelativeResize="0"/>
          <p:nvPr/>
        </p:nvPicPr>
        <p:blipFill rotWithShape="1">
          <a:blip r:embed="rId5">
            <a:alphaModFix/>
          </a:blip>
          <a:srcRect/>
          <a:stretch/>
        </p:blipFill>
        <p:spPr>
          <a:xfrm>
            <a:off x="5396787" y="5231586"/>
            <a:ext cx="1398426" cy="1398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dirty="0">
                <a:solidFill>
                  <a:srgbClr val="7C7D7E"/>
                </a:solidFill>
                <a:latin typeface="Arvo"/>
                <a:ea typeface="Arvo"/>
                <a:cs typeface="Arvo"/>
                <a:sym typeface="Arvo"/>
              </a:rPr>
              <a:t>OUR GOAL</a:t>
            </a:r>
            <a:endParaRPr dirty="0"/>
          </a:p>
        </p:txBody>
      </p:sp>
      <p:sp>
        <p:nvSpPr>
          <p:cNvPr id="91" name="Google Shape;91;p2"/>
          <p:cNvSpPr txBox="1">
            <a:spLocks noGrp="1"/>
          </p:cNvSpPr>
          <p:nvPr>
            <p:ph type="body" idx="1"/>
          </p:nvPr>
        </p:nvSpPr>
        <p:spPr>
          <a:xfrm>
            <a:off x="838200" y="2141537"/>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800"/>
              <a:buNone/>
            </a:pPr>
            <a:r>
              <a:rPr lang="en-US" dirty="0">
                <a:latin typeface="Roboto Condensed Light"/>
                <a:ea typeface="Roboto Condensed Light"/>
                <a:cs typeface="Roboto Condensed Light"/>
                <a:sym typeface="Roboto Condensed Light"/>
              </a:rPr>
              <a:t>THIS ORIENTATION IS TO INFORM PARENTS AND GUARDIANS OF IMPORTANT INFORMATION REGARDING OUR SCHOOL PROGRAM. THIS INFORMATION SHOULD ANSWER QUESTIONS YOU MAY HAVE AND PROVIDE YOU WITH CLARITY FOR THE SCHOOL YEAR.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DAILY NEEDS</a:t>
            </a:r>
            <a:endParaRPr/>
          </a:p>
        </p:txBody>
      </p:sp>
      <p:sp>
        <p:nvSpPr>
          <p:cNvPr id="97" name="Google Shape;97;p3"/>
          <p:cNvSpPr txBox="1">
            <a:spLocks noGrp="1"/>
          </p:cNvSpPr>
          <p:nvPr>
            <p:ph type="body" idx="1"/>
          </p:nvPr>
        </p:nvSpPr>
        <p:spPr>
          <a:xfrm>
            <a:off x="2212848" y="1825625"/>
            <a:ext cx="91409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A HEALTHY SNACK AND WATER BOTTLE</a:t>
            </a:r>
            <a:endParaRPr dirty="0"/>
          </a:p>
          <a:p>
            <a:pPr marL="228600" lvl="0" indent="-228600" algn="l" rtl="0">
              <a:lnSpc>
                <a:spcPct val="15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PACKED LUNCH WITH EASY TO OPEN ITEMS</a:t>
            </a:r>
            <a:endParaRPr dirty="0"/>
          </a:p>
          <a:p>
            <a:pPr marL="228600" lvl="0" indent="-228600" algn="l" rtl="0">
              <a:lnSpc>
                <a:spcPct val="15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CHANGE OF CLOTHES</a:t>
            </a:r>
            <a:endParaRPr dirty="0"/>
          </a:p>
          <a:p>
            <a:pPr marL="228600" lvl="0" indent="-228600" algn="l" rtl="0">
              <a:lnSpc>
                <a:spcPct val="150000"/>
              </a:lnSpc>
              <a:spcBef>
                <a:spcPts val="1000"/>
              </a:spcBef>
              <a:spcAft>
                <a:spcPts val="0"/>
              </a:spcAft>
              <a:buClr>
                <a:schemeClr val="dk1"/>
              </a:buClr>
              <a:buSzPts val="2800"/>
              <a:buChar char="•"/>
            </a:pPr>
            <a:r>
              <a:rPr lang="en-US" dirty="0">
                <a:latin typeface="Roboto Condensed Light"/>
                <a:ea typeface="Roboto Condensed Light"/>
                <a:cs typeface="Roboto Condensed Light"/>
                <a:sym typeface="Roboto Condensed Light"/>
              </a:rPr>
              <a:t>POSITIVE ATTITUDE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5" name="Google Shape;105;g1e4af908ed4_0_0"/>
          <p:cNvPicPr preferRelativeResize="0"/>
          <p:nvPr/>
        </p:nvPicPr>
        <p:blipFill>
          <a:blip r:embed="rId3">
            <a:alphaModFix/>
            <a:extLst>
              <a:ext uri="{BEBA8EAE-BF5A-486C-A8C5-ECC9F3942E4B}">
                <a14:imgProps xmlns:a14="http://schemas.microsoft.com/office/drawing/2010/main">
                  <a14:imgLayer r:embed="rId4">
                    <a14:imgEffect>
                      <a14:backgroundRemoval t="3450" b="96200" l="10000" r="90000">
                        <a14:foregroundMark x1="36500" y1="17200" x2="36500" y2="17200"/>
                        <a14:foregroundMark x1="39300" y1="8700" x2="39300" y2="8700"/>
                        <a14:foregroundMark x1="45550" y1="3450" x2="45550" y2="3450"/>
                        <a14:foregroundMark x1="21750" y1="37050" x2="21750" y2="37050"/>
                        <a14:foregroundMark x1="23300" y1="30950" x2="26600" y2="55500"/>
                        <a14:foregroundMark x1="22600" y1="37200" x2="24000" y2="58950"/>
                        <a14:foregroundMark x1="21050" y1="86450" x2="48050" y2="91800"/>
                        <a14:foregroundMark x1="48050" y1="91800" x2="27300" y2="89750"/>
                        <a14:foregroundMark x1="21050" y1="87300" x2="31650" y2="95500"/>
                        <a14:foregroundMark x1="29900" y1="96200" x2="37050" y2="95850"/>
                        <a14:foregroundMark x1="75650" y1="51300" x2="78250" y2="54800"/>
                        <a14:foregroundMark x1="76350" y1="50450" x2="78800" y2="54950"/>
                        <a14:foregroundMark x1="40350" y1="16350" x2="46450" y2="16850"/>
                        <a14:foregroundMark x1="49400" y1="16000" x2="42600" y2="17050"/>
                        <a14:foregroundMark x1="50800" y1="16500" x2="64850" y2="22100"/>
                        <a14:foregroundMark x1="45750" y1="16700" x2="40500" y2="16850"/>
                        <a14:foregroundMark x1="43800" y1="15800" x2="43800" y2="15800"/>
                        <a14:foregroundMark x1="21750" y1="32350" x2="25600" y2="59550"/>
                        <a14:foregroundMark x1="25600" y1="59550" x2="25400" y2="60550"/>
                        <a14:foregroundMark x1="24150" y1="60900" x2="24000" y2="51650"/>
                        <a14:foregroundMark x1="80200" y1="56900" x2="80200" y2="56900"/>
                        <a14:foregroundMark x1="23100" y1="55650" x2="23100" y2="55650"/>
                        <a14:foregroundMark x1="22950" y1="54100" x2="22950" y2="54100"/>
                        <a14:foregroundMark x1="22750" y1="60200" x2="22750" y2="60200"/>
                        <a14:foregroundMark x1="22400" y1="59850" x2="22400" y2="55300"/>
                        <a14:foregroundMark x1="22250" y1="55650" x2="22750" y2="42800"/>
                        <a14:foregroundMark x1="21200" y1="54800" x2="22300" y2="27350"/>
                        <a14:foregroundMark x1="22300" y1="27350" x2="23100" y2="26250"/>
                        <a14:foregroundMark x1="77550" y1="50950" x2="78800" y2="53900"/>
                        <a14:foregroundMark x1="80550" y1="57400" x2="82950" y2="67650"/>
                        <a14:foregroundMark x1="24850" y1="26250" x2="34600" y2="18950"/>
                        <a14:foregroundMark x1="34600" y1="18250" x2="24700" y2="36000"/>
                        <a14:foregroundMark x1="21400" y1="65900" x2="21400" y2="51150"/>
                        <a14:foregroundMark x1="18600" y1="78600" x2="22950" y2="57550"/>
                      </a14:backgroundRemoval>
                    </a14:imgEffect>
                  </a14:imgLayer>
                </a14:imgProps>
              </a:ext>
            </a:extLst>
          </a:blip>
          <a:stretch>
            <a:fillRect/>
          </a:stretch>
        </p:blipFill>
        <p:spPr>
          <a:xfrm>
            <a:off x="3016625" y="4880060"/>
            <a:ext cx="1825000" cy="1825000"/>
          </a:xfrm>
          <a:prstGeom prst="rect">
            <a:avLst/>
          </a:prstGeom>
          <a:noFill/>
          <a:ln>
            <a:noFill/>
          </a:ln>
        </p:spPr>
      </p:pic>
      <p:sp>
        <p:nvSpPr>
          <p:cNvPr id="102" name="Google Shape;102;g1e4af908ed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rgbClr val="7C7D7E"/>
                </a:solidFill>
                <a:latin typeface="Arvo"/>
                <a:ea typeface="Arvo"/>
                <a:cs typeface="Arvo"/>
                <a:sym typeface="Arvo"/>
              </a:rPr>
              <a:t>BACKPACK POLICY</a:t>
            </a:r>
            <a:endParaRPr dirty="0"/>
          </a:p>
        </p:txBody>
      </p:sp>
      <p:sp>
        <p:nvSpPr>
          <p:cNvPr id="103" name="Google Shape;103;g1e4af908ed4_0_0"/>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Roboto Condensed Light" panose="02000000000000000000" pitchFamily="2" charset="0"/>
                <a:ea typeface="Roboto Condensed Light" panose="02000000000000000000" pitchFamily="2" charset="0"/>
              </a:rPr>
              <a:t>STUDENTS MAY CARRY A BACKPACK WHILE ON CAMPUS PROVIDING THAT THE FOLLOWING REQUIREMENTS ARE MET:</a:t>
            </a:r>
          </a:p>
          <a:p>
            <a:pPr marL="0" lvl="0" indent="0" algn="l" rtl="0">
              <a:spcBef>
                <a:spcPts val="1000"/>
              </a:spcBef>
              <a:spcAft>
                <a:spcPts val="0"/>
              </a:spcAft>
              <a:buNone/>
            </a:pPr>
            <a:endParaRPr lang="en-US" dirty="0">
              <a:latin typeface="Roboto Condensed Light" panose="02000000000000000000" pitchFamily="2" charset="0"/>
              <a:ea typeface="Roboto Condensed Light" panose="02000000000000000000" pitchFamily="2" charset="0"/>
            </a:endParaRPr>
          </a:p>
          <a:p>
            <a:pPr marL="0" lvl="0" indent="0" algn="l" rtl="0">
              <a:spcBef>
                <a:spcPts val="1000"/>
              </a:spcBef>
              <a:spcAft>
                <a:spcPts val="0"/>
              </a:spcAft>
              <a:buNone/>
            </a:pPr>
            <a:r>
              <a:rPr lang="en-US" dirty="0">
                <a:latin typeface="Roboto Condensed Light" panose="02000000000000000000" pitchFamily="2" charset="0"/>
                <a:ea typeface="Roboto Condensed Light" panose="02000000000000000000" pitchFamily="2" charset="0"/>
              </a:rPr>
              <a:t>ALL BACKPACKS MUST BE SEE THROUGH (PLASTIC OR MESH MATERIAL)</a:t>
            </a:r>
          </a:p>
          <a:p>
            <a:pPr marL="0" lvl="0" indent="0" algn="l" rtl="0">
              <a:spcBef>
                <a:spcPts val="1000"/>
              </a:spcBef>
              <a:spcAft>
                <a:spcPts val="0"/>
              </a:spcAft>
              <a:buNone/>
            </a:pPr>
            <a:r>
              <a:rPr lang="en-US" dirty="0">
                <a:latin typeface="Roboto Condensed Light" panose="02000000000000000000" pitchFamily="2" charset="0"/>
                <a:ea typeface="Roboto Condensed Light" panose="02000000000000000000" pitchFamily="2" charset="0"/>
              </a:rPr>
              <a:t>ALL ITEMS IN THE BACKPACK MUST BE VISIBLE AT ALL TIMES</a:t>
            </a:r>
          </a:p>
          <a:p>
            <a:pPr marL="0" lvl="0" indent="0" algn="l" rtl="0">
              <a:spcBef>
                <a:spcPts val="1000"/>
              </a:spcBef>
              <a:spcAft>
                <a:spcPts val="0"/>
              </a:spcAft>
              <a:buNone/>
            </a:pPr>
            <a:r>
              <a:rPr lang="en-US" dirty="0">
                <a:latin typeface="Roboto Condensed Light" panose="02000000000000000000" pitchFamily="2" charset="0"/>
                <a:ea typeface="Roboto Condensed Light" panose="02000000000000000000" pitchFamily="2" charset="0"/>
              </a:rPr>
              <a:t>PURSES MUST BE NO LARGER THAN A SHEET OF PAPER (8.5" X 11")</a:t>
            </a:r>
            <a:endParaRPr dirty="0">
              <a:latin typeface="Roboto Condensed Light" panose="02000000000000000000" pitchFamily="2" charset="0"/>
              <a:ea typeface="Roboto Condensed Light" panose="02000000000000000000" pitchFamily="2" charset="0"/>
            </a:endParaRPr>
          </a:p>
          <a:p>
            <a:pPr marL="0" lvl="0" indent="0" algn="l" rtl="0">
              <a:spcBef>
                <a:spcPts val="1000"/>
              </a:spcBef>
              <a:spcAft>
                <a:spcPts val="0"/>
              </a:spcAft>
              <a:buNone/>
            </a:pPr>
            <a:r>
              <a:rPr lang="en-US" dirty="0"/>
              <a:t>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04" name="Google Shape;104;g1e4af908ed4_0_0"/>
          <p:cNvPicPr preferRelativeResize="0"/>
          <p:nvPr/>
        </p:nvPicPr>
        <p:blipFill>
          <a:blip r:embed="rId5">
            <a:alphaModFix/>
            <a:extLst>
              <a:ext uri="{BEBA8EAE-BF5A-486C-A8C5-ECC9F3942E4B}">
                <a14:imgProps xmlns:a14="http://schemas.microsoft.com/office/drawing/2010/main">
                  <a14:imgLayer r:embed="rId6">
                    <a14:imgEffect>
                      <a14:backgroundRemoval t="2100" b="99000" l="10000" r="90000">
                        <a14:foregroundMark x1="23250" y1="88850" x2="49200" y2="92650"/>
                        <a14:foregroundMark x1="49200" y1="92650" x2="68750" y2="87100"/>
                        <a14:foregroundMark x1="27300" y1="92300" x2="45700" y2="92900"/>
                        <a14:foregroundMark x1="42850" y1="94600" x2="33650" y2="95200"/>
                        <a14:foregroundMark x1="37700" y1="99000" x2="37700" y2="99000"/>
                        <a14:foregroundMark x1="34050" y1="98150" x2="34050" y2="98150"/>
                        <a14:foregroundMark x1="38750" y1="9250" x2="38750" y2="9250"/>
                        <a14:foregroundMark x1="41000" y1="2100" x2="41000" y2="2100"/>
                      </a14:backgroundRemoval>
                    </a14:imgEffect>
                  </a14:imgLayer>
                </a14:imgProps>
              </a:ext>
            </a:extLst>
          </a:blip>
          <a:stretch>
            <a:fillRect/>
          </a:stretch>
        </p:blipFill>
        <p:spPr>
          <a:xfrm>
            <a:off x="2168267" y="4880060"/>
            <a:ext cx="1825000" cy="182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e4af908ed4_0_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3700" b="1" dirty="0">
                <a:solidFill>
                  <a:srgbClr val="7C7D7E"/>
                </a:solidFill>
                <a:latin typeface="Arvo"/>
                <a:ea typeface="Arvo"/>
                <a:cs typeface="Arvo"/>
                <a:sym typeface="Arvo"/>
              </a:rPr>
              <a:t>CELL PHONE POLICY</a:t>
            </a:r>
            <a:endParaRPr sz="6700" dirty="0"/>
          </a:p>
        </p:txBody>
      </p:sp>
      <p:sp>
        <p:nvSpPr>
          <p:cNvPr id="111" name="Google Shape;111;g1e4af908ed4_0_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marR="0">
              <a:spcBef>
                <a:spcPts val="0"/>
              </a:spcBef>
              <a:spcAft>
                <a:spcPts val="0"/>
              </a:spcAft>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STUDENTS ARE </a:t>
            </a:r>
            <a:r>
              <a:rPr lang="en-US" sz="1800" b="1" u="sng"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NOT</a:t>
            </a: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 TO POSSESS CELL PHONES OR ELECTRONIC DEVICES ON THEIR PERSON DURING THE SCHOOL DAY. IF A STUDENT BRINGS A CELL PHONE OR AN ELECTRONIC DEVICE TO SCHOOL. CELL PHONES MUST BE TURNED INTO THE TEACHER EACH DAY AT SCHOOL TO BE LOCKED AWAY DURING SCHOOL HOURS.</a:t>
            </a:r>
            <a:r>
              <a:rPr lang="en-US" sz="1800" dirty="0">
                <a:solidFill>
                  <a:srgbClr val="FF0000"/>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IF A STUDENT NEEDS TO CALL HOME, THEY WILL ASK THEIR TEACHER FOR PERMISSION TO DO SO FROM THE SCHOOL OFFICE PHONE. IF A PARENT HAS A FAMILY EMERGENCY, THEY SHOULD CONTACT THE SCHOOL OFFICE AND SCHOOL PERSONNEL WILL CONTACT THE STUDENT. </a:t>
            </a:r>
          </a:p>
          <a:p>
            <a:pPr marL="0" marR="0" indent="0">
              <a:spcBef>
                <a:spcPts val="0"/>
              </a:spcBef>
              <a:spcAft>
                <a:spcPts val="0"/>
              </a:spcAft>
              <a:buNone/>
            </a:pPr>
            <a:endPar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VIOLATION OF THIS POLICY RESULTS IN IMMEDIATE CONFISCATION OF THE DEVICE. A PARENT OR GUARDIAN WILL BE RESPONSIBLE TO PICK UP THE DEVICE IN PERSON AFTER SCHOOL. SEASIDE SCHOOL CONSORTIUM IS NOT RESPONSIBLE FOR CELLPHONES OR OTHER ELECTRONIC DEVICES BROUGHT TO SCHOOL BY STUDENTS AND WILL NOT BE LIABLE FOR LOST, DAMAGED, OR DESTROYED CELL PHONES OR DEVICES.</a:t>
            </a:r>
          </a:p>
          <a:p>
            <a:pPr marL="0" marR="0" indent="0">
              <a:spcBef>
                <a:spcPts val="0"/>
              </a:spcBef>
              <a:spcAft>
                <a:spcPts val="0"/>
              </a:spcAft>
              <a:buNone/>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VOLUNTEERS ARE NOT TO USE THEIR PHONES ON SCHOOL GROUNDS AND ARE NOT PERMITTED TO PHOTOGRAPH STUDENTS OR RESHARE PHOTOS FROM PARENTSQUARE ON THEIR PERSONAL SOCIAL MEDIA ACCOUNTS.</a:t>
            </a:r>
          </a:p>
          <a:p>
            <a:pPr marL="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e4af908ed4_0_24"/>
          <p:cNvSpPr txBox="1">
            <a:spLocks noGrp="1"/>
          </p:cNvSpPr>
          <p:nvPr>
            <p:ph type="title"/>
          </p:nvPr>
        </p:nvSpPr>
        <p:spPr>
          <a:xfrm>
            <a:off x="838200" y="42862"/>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3700" b="1" dirty="0">
                <a:solidFill>
                  <a:srgbClr val="7C7D7E"/>
                </a:solidFill>
                <a:latin typeface="Arvo"/>
                <a:ea typeface="Arvo"/>
                <a:cs typeface="Arvo"/>
                <a:sym typeface="Arvo"/>
              </a:rPr>
              <a:t>DRESS CODE POLICY</a:t>
            </a:r>
            <a:endParaRPr sz="6700" dirty="0"/>
          </a:p>
        </p:txBody>
      </p:sp>
      <p:sp>
        <p:nvSpPr>
          <p:cNvPr id="117" name="Google Shape;117;g1e4af908ed4_0_24"/>
          <p:cNvSpPr txBox="1">
            <a:spLocks noGrp="1"/>
          </p:cNvSpPr>
          <p:nvPr>
            <p:ph type="body" idx="1"/>
          </p:nvPr>
        </p:nvSpPr>
        <p:spPr>
          <a:xfrm>
            <a:off x="838200" y="1085850"/>
            <a:ext cx="11220450" cy="5572125"/>
          </a:xfrm>
          <a:prstGeom prst="rect">
            <a:avLst/>
          </a:prstGeom>
        </p:spPr>
        <p:txBody>
          <a:bodyPr spcFirstLastPara="1" wrap="square" lIns="91425" tIns="45700" rIns="91425" bIns="45700" anchor="t" anchorCtr="0">
            <a:noAutofit/>
          </a:bodyPr>
          <a:lstStyle/>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BOTTOMS - SHORTS AND SKIRTS MUST BE NO MORE THAN 3 INCHES ABOVE THE KNEE. PANTS, JEANS, CAPRI PANTS, LEGGINGS – WORN WITH A LONG SHIRT/DRESS/TUNIC COVERING BOTTOM, ETC. ALL CLOTHING MUST BE HOLE FREE.</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TOPS - ALL TOPS MUST COVER MIDRIFF AND CHEST AREA. NO SPAGHETTI STRAPS, SEE THROUGH OR SHIRTS WITH HOLES.</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DRESSES – SHORTS OR LEGGINGS SHOULD BE WORN UNDER DRESSES FOR ACTIVE PLAY OUTSIDE.</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SHOES - MUST BE SECURED TO THE FEET AND ARE SUITABLE FOR PLAYING AND WALKING IN DIRT AND SAND. SANDALS MUST BE SECURED IN THE BACK AND HAVE NOT LOOSE HEELS. FLIP-FLOPS ARE NOT ACCEPTABLE. DUE TO THE NATURE OF THE PROPERTY AND THE NEED FOR CHILDREN TO BE READY IMMEDIATELY IN CASE OF FIRE OR EMERGENCIES, KINDERGARTEN CHILDREN WILL HAVE REGULAR SHOES ON IN THE CLASSROOM.</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PLEASE AVOID MEDIA CHARACTERS, CARTOONS, GRAPHICS, DISTRACTING DESIGNS, COSTUMES, DRESS UP ITEMS OR CORPORATE LOGOS ON CLOTHING, SHOES, GEAR (LUNCH BOX AND BOTTLE) AND OUTERWEAR (JACKETS, SWEATERS, HATS). WE ASK THAT YOU AVOID CLOTHING AND GEAR THAT WILL INTERFERE WITH PLAY OR IMAGINATION (I.E., DISNEY CHARACTERS) OR ARE NOT AGE APPROPRIATE. THE SEASIDE SCHOOL CONSORTIUM SHIRT IS ALLOWED, OTHER LOGOS (I.E., SPORTS TEAMS, DR. SEUSS) WILL BE ALLOWED AS PART OF COMMUNITY BUILDING.</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JEWELRY – NO WATCHES (THEY GET LOST OR BROKEN), NECKLACES, BRACELETS, HOOP/HANGING EARRINGS, OR RINGS. POST EARRINGS ARE PERMITTED.</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HATS (HOODS, BASEBALL CAPS, BEANIES) CAN BE WORN OUTSIDE </a:t>
            </a:r>
            <a:r>
              <a:rPr lang="en-US" sz="1800" u="sng"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ONLY</a:t>
            </a: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Symbol" pitchFamily="2" charset="2"/>
              <a:buChar char=""/>
            </a:pPr>
            <a:r>
              <a:rPr lang="en-US" sz="1800" dirty="0">
                <a:solidFill>
                  <a:srgbClr val="000000"/>
                </a:solidFill>
                <a:effectLst/>
                <a:latin typeface="Roboto Condensed Light" panose="02000000000000000000" pitchFamily="2" charset="0"/>
                <a:ea typeface="Calibri" panose="020F0502020204030204" pitchFamily="34" charset="0"/>
                <a:cs typeface="Times New Roman" panose="02020603050405020304" pitchFamily="18" charset="0"/>
              </a:rPr>
              <a:t>SENDING IN A CHANGE OF CLOTHES IS RECOMMENDED.</a:t>
            </a:r>
          </a:p>
          <a:p>
            <a:pPr marL="0" lvl="0" indent="0" algn="l" rtl="0">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e4af908ed4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3700" b="1" dirty="0">
                <a:solidFill>
                  <a:srgbClr val="7C7D7E"/>
                </a:solidFill>
                <a:latin typeface="Arvo"/>
                <a:ea typeface="Arvo"/>
                <a:cs typeface="Arvo"/>
                <a:sym typeface="Arvo"/>
              </a:rPr>
              <a:t>AFTER SCHOOL CLUBS</a:t>
            </a:r>
            <a:endParaRPr sz="6700" dirty="0"/>
          </a:p>
        </p:txBody>
      </p:sp>
      <p:sp>
        <p:nvSpPr>
          <p:cNvPr id="123" name="Google Shape;123;g1e4af908ed4_1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25000" lnSpcReduction="20000"/>
          </a:bodyPr>
          <a:lstStyle/>
          <a:p>
            <a:pPr marL="0" lvl="0" indent="0" algn="l" rtl="0">
              <a:lnSpc>
                <a:spcPct val="120000"/>
              </a:lnSpc>
              <a:spcBef>
                <a:spcPts val="1000"/>
              </a:spcBef>
              <a:spcAft>
                <a:spcPts val="0"/>
              </a:spcAft>
              <a:buNone/>
            </a:pPr>
            <a:r>
              <a:rPr lang="en-US" sz="6200" b="0" i="0" u="none" strike="noStrike" dirty="0">
                <a:solidFill>
                  <a:srgbClr val="333333"/>
                </a:solidFill>
                <a:effectLst/>
                <a:latin typeface="Roboto Condensed Light" panose="02000000000000000000" pitchFamily="2" charset="0"/>
                <a:ea typeface="Roboto Condensed Light" panose="02000000000000000000" pitchFamily="2" charset="0"/>
              </a:rPr>
              <a:t>CLUBS MEET ONCE A WEEK FOR 8 WEEKS ON A DESIGNATED DAY. CLUBS ARE $75 EACH, </a:t>
            </a:r>
            <a:r>
              <a:rPr lang="en-US" sz="6200" b="0" i="0" u="sng" strike="noStrike" dirty="0">
                <a:solidFill>
                  <a:srgbClr val="333333"/>
                </a:solidFill>
                <a:effectLst/>
                <a:latin typeface="Roboto Condensed Light" panose="02000000000000000000" pitchFamily="2" charset="0"/>
                <a:ea typeface="Roboto Condensed Light" panose="02000000000000000000" pitchFamily="2" charset="0"/>
              </a:rPr>
              <a:t>PM EXTENDED DAY STUDENTS RECEIVE ONE CLUB FOR $10</a:t>
            </a:r>
            <a:r>
              <a:rPr lang="en-US" sz="6200" b="0" i="0" u="none" strike="noStrike" dirty="0">
                <a:solidFill>
                  <a:srgbClr val="333333"/>
                </a:solidFill>
                <a:effectLst/>
                <a:latin typeface="Roboto Condensed Light" panose="02000000000000000000" pitchFamily="2" charset="0"/>
                <a:ea typeface="Roboto Condensed Light" panose="02000000000000000000" pitchFamily="2" charset="0"/>
              </a:rPr>
              <a:t>. </a:t>
            </a:r>
            <a:r>
              <a:rPr lang="en-US" sz="6200" dirty="0">
                <a:solidFill>
                  <a:srgbClr val="333333"/>
                </a:solidFill>
                <a:latin typeface="Roboto Condensed Light" panose="02000000000000000000" pitchFamily="2" charset="0"/>
                <a:ea typeface="Roboto Condensed Light" panose="02000000000000000000" pitchFamily="2" charset="0"/>
              </a:rPr>
              <a:t>EACH NINE WEEKS WE OFFER CLUBS BASED ON WHAT OUR STAFF WOULD LIKE TO OFFER. </a:t>
            </a:r>
            <a:r>
              <a:rPr lang="en-US" sz="6200" b="0" i="0" u="none" strike="noStrike" dirty="0">
                <a:solidFill>
                  <a:srgbClr val="333333"/>
                </a:solidFill>
                <a:effectLst/>
                <a:latin typeface="Roboto Condensed Light" panose="02000000000000000000" pitchFamily="2" charset="0"/>
                <a:ea typeface="Roboto Condensed Light" panose="02000000000000000000" pitchFamily="2" charset="0"/>
              </a:rPr>
              <a:t>CLUB DESCRIPTIONS AND SIGN UP ARE ANNOUNCED ON PARENTSQUARE ABOUT 3 WEEKS BEFORE THE CLUB START DATE. CLUBS ARE GRADE LEVEL SPECIFIC. YOUR STUDENT CAN ONLY JOIN A CLUB THAT SERVICES THEIR GRADE LEVEL. PLEASE BE RESPECTFUL OF OUR STAFFS DECISIONS. </a:t>
            </a:r>
          </a:p>
          <a:p>
            <a:pPr marL="0" lvl="0" indent="0" algn="l" rtl="0">
              <a:lnSpc>
                <a:spcPct val="120000"/>
              </a:lnSpc>
              <a:spcBef>
                <a:spcPts val="1000"/>
              </a:spcBef>
              <a:spcAft>
                <a:spcPts val="0"/>
              </a:spcAft>
              <a:buNone/>
            </a:pPr>
            <a:br>
              <a:rPr lang="en-US" sz="6200" dirty="0">
                <a:latin typeface="Roboto Condensed Light" panose="02000000000000000000" pitchFamily="2" charset="0"/>
                <a:ea typeface="Roboto Condensed Light" panose="02000000000000000000" pitchFamily="2" charset="0"/>
              </a:rPr>
            </a:br>
            <a:r>
              <a:rPr lang="en-US" sz="6200" b="0" i="0" u="none" strike="noStrike" dirty="0">
                <a:solidFill>
                  <a:srgbClr val="333333"/>
                </a:solidFill>
                <a:effectLst/>
                <a:latin typeface="Roboto Condensed Light" panose="02000000000000000000" pitchFamily="2" charset="0"/>
                <a:ea typeface="Roboto Condensed Light" panose="02000000000000000000" pitchFamily="2" charset="0"/>
              </a:rPr>
              <a:t>TO SIGN UP FOR A CLUB YOU WILL NEED TO PUT YOUR STUDENTS NAME ON THE SIGN UP WITH THE CLUB YOUR CHILD WOULD LIKE TO PARTICIPATE IN. ONLY IF THE CLUB SIGN UP IS FULL, COMMENT DIRECTLY BELOW WITH THE CLUB YOU WANT FOR YOUR CHILD TO JOIN THE WAITLIST. IF A CLUB HAS A LARGE NUMBER OF CHILDREN ON THE WAIT LIST WE ATTEMPT TO GET A SECOND STAFF MEMBER TO HELP WITH THE CLUB TO INCREASE THE CLUB SIZE. AFTER YOU SIGN UP FOR THE CLUB AND SECURE ONE OF THE AVAILABLE SPOTS YOU WILL THEN RECEIVE AN INVOICE VIA PARENTSQUARE. PLEASE BE PATIENT IT TAKES A WHILE TO GET INVOICES OUT TO EVERYONE. ONCE YOUR INVOICE IS PAID YOU WILL BE PUT INTO A GROUP FOR THE CLUB. IN THAT GROUP YOU WILL RECEIVE ANNOUNCEMENTS SPECIFIC TO THE CLUB FROM YOUR CLUB LEADERS.</a:t>
            </a:r>
            <a:br>
              <a:rPr lang="en-US" dirty="0">
                <a:latin typeface="Roboto Condensed Light" panose="02000000000000000000" pitchFamily="2" charset="0"/>
                <a:ea typeface="Roboto Condensed Light" panose="02000000000000000000" pitchFamily="2" charset="0"/>
              </a:rPr>
            </a:br>
            <a:endParaRPr lang="en-US" dirty="0">
              <a:latin typeface="Roboto Condensed Light" panose="02000000000000000000" pitchFamily="2" charset="0"/>
              <a:ea typeface="Roboto Condensed Light"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e4af908ed4_1_0"/>
          <p:cNvSpPr txBox="1">
            <a:spLocks noGrp="1"/>
          </p:cNvSpPr>
          <p:nvPr>
            <p:ph type="title"/>
          </p:nvPr>
        </p:nvSpPr>
        <p:spPr>
          <a:xfrm>
            <a:off x="838200" y="7375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rgbClr val="7D7D7E"/>
                </a:solidFill>
                <a:latin typeface="Arvo"/>
                <a:ea typeface="Arvo"/>
                <a:cs typeface="Arvo"/>
                <a:sym typeface="Arvo"/>
              </a:rPr>
              <a:t>SPORTS TEAMS</a:t>
            </a:r>
            <a:endParaRPr b="1" dirty="0">
              <a:solidFill>
                <a:srgbClr val="7D7D7E"/>
              </a:solidFill>
              <a:latin typeface="Arvo"/>
              <a:ea typeface="Arvo"/>
              <a:cs typeface="Arvo"/>
              <a:sym typeface="Arvo"/>
            </a:endParaRPr>
          </a:p>
        </p:txBody>
      </p:sp>
      <p:sp>
        <p:nvSpPr>
          <p:cNvPr id="129" name="Google Shape;129;g1e4af908ed4_1_0"/>
          <p:cNvSpPr txBox="1">
            <a:spLocks noGrp="1"/>
          </p:cNvSpPr>
          <p:nvPr>
            <p:ph type="body" idx="1"/>
          </p:nvPr>
        </p:nvSpPr>
        <p:spPr>
          <a:xfrm>
            <a:off x="838200" y="1133612"/>
            <a:ext cx="10515600" cy="48020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WE ARE DIPPING OUR TOES IN AND STARTING BASKETBALL AND SOCCER TEAMS WITH THE LOCAL 5TH/6TH GRADE CHARTER SCHOOLS SPORTS LEAGUE. OUR BASKETBALL TEAMS WILL BE AT EACH CAMPUS WITH A BOYS AND GIRLS TEAM, THE SOCCER TEAM WILL BE CO-ED. TRY OUTS FOR BASKETBALL WILL BEGIN AROUND OCTOBER AND TRY OUTS FOR SOCCER WILL BEGIN AROUND FEBRUARY. WE NEED VOLUNTEERS TO HELP COACH THESE TEAMS. WE CANNOT MAKE THIS HAPPEN WITHOUT VOLUNTEER COACHES. IF YOU ARE INTERESTED, PLEASE REACH OUT TO MR.SHANTEAU, </a:t>
            </a:r>
            <a:r>
              <a:rPr lang="en-US" sz="1700" u="sng" dirty="0">
                <a:solidFill>
                  <a:schemeClr val="tx1"/>
                </a:solidFill>
                <a:latin typeface="Roboto Condensed Light" panose="02000000000000000000" pitchFamily="2" charset="0"/>
                <a:ea typeface="Roboto Condensed Light" panose="02000000000000000000" pitchFamily="2" charset="0"/>
                <a:cs typeface="Helvetica Neue"/>
                <a:sym typeface="Helvetica Neue"/>
                <a:hlinkClick r:id="rId3">
                  <a:extLst>
                    <a:ext uri="{A12FA001-AC4F-418D-AE19-62706E023703}">
                      <ahyp:hlinkClr xmlns:ahyp="http://schemas.microsoft.com/office/drawing/2018/hyperlinkcolor" val="tx"/>
                    </a:ext>
                  </a:extLst>
                </a:hlinkClick>
              </a:rPr>
              <a:t>DSHANTEAU@SEASIDECHARTER.ORG</a:t>
            </a:r>
            <a:endParaRPr lang="en-US" sz="1700" u="sng" dirty="0">
              <a:solidFill>
                <a:schemeClr val="tx1"/>
              </a:solidFill>
              <a:latin typeface="Roboto Condensed Light" panose="02000000000000000000" pitchFamily="2" charset="0"/>
              <a:ea typeface="Roboto Condensed Light" panose="02000000000000000000" pitchFamily="2" charset="0"/>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lang="en-US" sz="1700" dirty="0">
              <a:solidFill>
                <a:schemeClr val="tx1"/>
              </a:solidFill>
              <a:latin typeface="Roboto Condensed Light" panose="02000000000000000000" pitchFamily="2" charset="0"/>
              <a:ea typeface="Roboto Condensed Light" panose="02000000000000000000" pitchFamily="2" charset="0"/>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7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ALWAYS REMEMBER THAT MIDDLE SCHOOL STUDENTS CAN TRY OUT FOR SPORTS AT THEIR NEIGHBORHOOD SCHOOLS GIVEN THEY MEET THE FOLLOWING REQUIREMENTS:</a:t>
            </a:r>
          </a:p>
          <a:p>
            <a:pPr marL="0" lvl="0" indent="0" algn="l" rtl="0">
              <a:lnSpc>
                <a:spcPct val="100000"/>
              </a:lnSpc>
              <a:spcBef>
                <a:spcPts val="0"/>
              </a:spcBef>
              <a:spcAft>
                <a:spcPts val="0"/>
              </a:spcAft>
              <a:buClr>
                <a:schemeClr val="dk1"/>
              </a:buClr>
              <a:buSzPts val="1100"/>
              <a:buFont typeface="Arial"/>
              <a:buNone/>
            </a:pPr>
            <a:endParaRPr lang="en-US" sz="1700" dirty="0">
              <a:solidFill>
                <a:schemeClr val="tx1"/>
              </a:solidFill>
              <a:latin typeface="Roboto Condensed Light" panose="02000000000000000000" pitchFamily="2" charset="0"/>
              <a:ea typeface="Roboto Condensed Light" panose="02000000000000000000" pitchFamily="2" charset="0"/>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SEASIDE SCHOOL CONSORTIUM CANNOT OFFER THAT SPECIFIC SPORT AT SCHOOL. (THE PRINCIPAL WILL HAVE A LETTER STATING THAT THE SCHOOL DOES NOT OFFER THAT SPORT TO PROVIDE THE NEIGHBORHOOD SCHOOL. SEASIDE SCHOOL CONSORTIUM DOES NOT CURRENTLY OFFER MIDDLE SCHOOL SPORTS PROGRAMS FOR 7</a:t>
            </a:r>
            <a:r>
              <a:rPr lang="en-US" sz="1600" baseline="300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th</a:t>
            </a: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 AND 8</a:t>
            </a:r>
            <a:r>
              <a:rPr lang="en-US" sz="1600" baseline="300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th</a:t>
            </a: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 )</a:t>
            </a:r>
          </a:p>
          <a:p>
            <a:pPr marL="457200" lvl="0" indent="-295275" algn="l" rtl="0">
              <a:lnSpc>
                <a:spcPct val="115000"/>
              </a:lnSpc>
              <a:spcBef>
                <a:spcPts val="0"/>
              </a:spcBef>
              <a:spcAft>
                <a:spcPts val="0"/>
              </a:spcAft>
              <a:buClr>
                <a:srgbClr val="333333"/>
              </a:buClr>
              <a:buSzPts val="1050"/>
              <a:buFont typeface="Helvetica Neue"/>
              <a:buChar char="●"/>
            </a:pP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THE STUDENT HOLDS A 2.0 OR HIGHER GPA AND DOES NOT HAVE TWO F’S.</a:t>
            </a:r>
          </a:p>
          <a:p>
            <a:pPr marL="457200" lvl="0" indent="-295275" algn="l" rtl="0">
              <a:lnSpc>
                <a:spcPct val="115000"/>
              </a:lnSpc>
              <a:spcBef>
                <a:spcPts val="0"/>
              </a:spcBef>
              <a:spcAft>
                <a:spcPts val="0"/>
              </a:spcAft>
              <a:buClr>
                <a:srgbClr val="333333"/>
              </a:buClr>
              <a:buSzPts val="1050"/>
              <a:buFont typeface="Helvetica Neue"/>
              <a:buChar char="●"/>
            </a:pP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LIVES WITHIN THE SCHOOL ZONE THEY INTEND TO PLAY SPORTS AT.</a:t>
            </a:r>
          </a:p>
          <a:p>
            <a:pPr marL="457200" lvl="0" indent="-295275" algn="l" rtl="0">
              <a:lnSpc>
                <a:spcPct val="115000"/>
              </a:lnSpc>
              <a:spcBef>
                <a:spcPts val="0"/>
              </a:spcBef>
              <a:spcAft>
                <a:spcPts val="0"/>
              </a:spcAft>
              <a:buClr>
                <a:srgbClr val="333333"/>
              </a:buClr>
              <a:buSzPts val="1050"/>
              <a:buFont typeface="Helvetica Neue"/>
              <a:buChar char="●"/>
            </a:pPr>
            <a:r>
              <a:rPr lang="en-US" sz="16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THE STUDENT DOES NOT TURN 15 BEFORE SEPTEMBER 1ST OF THAT YEAR.</a:t>
            </a:r>
            <a:endParaRPr lang="en-US" sz="1400" dirty="0">
              <a:solidFill>
                <a:schemeClr val="tx1"/>
              </a:solidFill>
              <a:latin typeface="Roboto Condensed Light" panose="02000000000000000000" pitchFamily="2" charset="0"/>
              <a:ea typeface="Roboto Condensed Light" panose="02000000000000000000" pitchFamily="2" charset="0"/>
              <a:cs typeface="Helvetica Neue"/>
              <a:sym typeface="Helvetica Neue"/>
            </a:endParaRPr>
          </a:p>
          <a:p>
            <a:pPr marL="0" lvl="0" indent="0" algn="l" rtl="0">
              <a:spcBef>
                <a:spcPts val="1000"/>
              </a:spcBef>
              <a:spcAft>
                <a:spcPts val="0"/>
              </a:spcAft>
              <a:buNone/>
            </a:pPr>
            <a:r>
              <a:rPr lang="en-US" sz="1700" dirty="0">
                <a:solidFill>
                  <a:schemeClr val="tx1"/>
                </a:solidFill>
                <a:latin typeface="Roboto Condensed Light" panose="02000000000000000000" pitchFamily="2" charset="0"/>
                <a:ea typeface="Roboto Condensed Light" panose="02000000000000000000" pitchFamily="2" charset="0"/>
                <a:cs typeface="Helvetica Neue"/>
                <a:sym typeface="Helvetica Neue"/>
              </a:rPr>
              <a:t>STUDENTS ONLY HAVE THREE YEARS OF ELIGIBILITY ONCE THEY BEGIN 6TH GRADE.</a:t>
            </a:r>
            <a:endParaRPr lang="en-US" sz="1400" dirty="0">
              <a:solidFill>
                <a:schemeClr val="tx1"/>
              </a:solidFill>
              <a:latin typeface="Roboto Condensed Light" panose="02000000000000000000" pitchFamily="2" charset="0"/>
              <a:ea typeface="Roboto Condensed Light"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C7D7E"/>
              </a:buClr>
              <a:buSzPts val="4400"/>
              <a:buFont typeface="Arvo"/>
              <a:buNone/>
            </a:pPr>
            <a:r>
              <a:rPr lang="en-US" b="1">
                <a:solidFill>
                  <a:srgbClr val="7C7D7E"/>
                </a:solidFill>
                <a:latin typeface="Arvo"/>
                <a:ea typeface="Arvo"/>
                <a:cs typeface="Arvo"/>
                <a:sym typeface="Arvo"/>
              </a:rPr>
              <a:t>ARRIVAL</a:t>
            </a:r>
            <a:endParaRPr/>
          </a:p>
        </p:txBody>
      </p:sp>
      <p:sp>
        <p:nvSpPr>
          <p:cNvPr id="135" name="Google Shape;13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CAR LINE BEINGS AT 8:15AM. NO STUDENTS ARE PERMITTED IN THE BUILDING BEFORE THIS TIME UNLESS THE STUDENT IS ENROLLED IN AM EXTENDED DAY.</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ANY STUDENTS WHO ARRIVE TO SCHOOL PAST 8:45AM WILL BE COUNTED TARDY, UNLESS THE CARLINE HAS EXTENDED PAST THAT TIME.</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PLEASE REMAIN IN YOUR VEHICLE DURING CAR LINE.</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STAFF ARE NOT PERMITTED TO BUCKLE/UNBUCKLE OR UNLATCH YOUR CHILD FROM THEIR CAR SEAT. PLEASE ASSIST STAFF WITH THIS TASK.</a:t>
            </a:r>
            <a:endParaRPr dirty="0"/>
          </a:p>
          <a:p>
            <a:pPr marL="228600" lvl="0" indent="-228600" algn="l" rtl="0">
              <a:lnSpc>
                <a:spcPct val="90000"/>
              </a:lnSpc>
              <a:spcBef>
                <a:spcPts val="1000"/>
              </a:spcBef>
              <a:spcAft>
                <a:spcPts val="0"/>
              </a:spcAft>
              <a:buClr>
                <a:schemeClr val="dk1"/>
              </a:buClr>
              <a:buSzPct val="100000"/>
              <a:buChar char="•"/>
            </a:pPr>
            <a:r>
              <a:rPr lang="en-US" dirty="0">
                <a:latin typeface="Roboto Condensed Light"/>
                <a:ea typeface="Roboto Condensed Light"/>
                <a:cs typeface="Roboto Condensed Light"/>
                <a:sym typeface="Roboto Condensed Light"/>
              </a:rPr>
              <a:t>IF YOUR CHILD IS LATE, YOU MUST WALK THEM IN  TO THE FRONT OFFICE AND SIGN THEM IN.</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31790</TotalTime>
  <Words>1945</Words>
  <Application>Microsoft Macintosh PowerPoint</Application>
  <PresentationFormat>Widescreen</PresentationFormat>
  <Paragraphs>111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Arvo</vt:lpstr>
      <vt:lpstr>Calibri</vt:lpstr>
      <vt:lpstr>Roboto Condensed Light</vt:lpstr>
      <vt:lpstr>Symbol</vt:lpstr>
      <vt:lpstr>Arial</vt:lpstr>
      <vt:lpstr>Helvetica Neue</vt:lpstr>
      <vt:lpstr>Office Theme</vt:lpstr>
      <vt:lpstr>SEASIDE CHARTER SCHOOL  PARENT ORIENTATION 2023</vt:lpstr>
      <vt:lpstr>OUR GOAL</vt:lpstr>
      <vt:lpstr>DAILY NEEDS</vt:lpstr>
      <vt:lpstr>BACKPACK POLICY</vt:lpstr>
      <vt:lpstr>CELL PHONE POLICY</vt:lpstr>
      <vt:lpstr>DRESS CODE POLICY</vt:lpstr>
      <vt:lpstr>AFTER SCHOOL CLUBS</vt:lpstr>
      <vt:lpstr>SPORTS TEAMS</vt:lpstr>
      <vt:lpstr>ARRIVAL</vt:lpstr>
      <vt:lpstr>DISMISSAL</vt:lpstr>
      <vt:lpstr>STUDENT CHECK OUT POLICY</vt:lpstr>
      <vt:lpstr>COMMUNICATION</vt:lpstr>
      <vt:lpstr>OTHER IMPORTANT INFORMATION</vt:lpstr>
      <vt:lpstr>SNACK &amp; LUNCH</vt:lpstr>
      <vt:lpstr>BIRTHDAY CELEBRATIONS</vt:lpstr>
      <vt:lpstr>REPORT CARDS AT SEASIDE</vt:lpstr>
      <vt:lpstr>CURRICULUM, INSTRUCTION &amp; 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SEASIDE CHARTER SCHOOL  PARENT ORIENTATION 2023</dc:title>
  <dc:creator>Brittnie Thiel</dc:creator>
  <cp:lastModifiedBy>Brittnie Thiel</cp:lastModifiedBy>
  <cp:revision>6</cp:revision>
  <dcterms:created xsi:type="dcterms:W3CDTF">2022-02-04T16:49:39Z</dcterms:created>
  <dcterms:modified xsi:type="dcterms:W3CDTF">2023-08-03T15:19:34Z</dcterms:modified>
</cp:coreProperties>
</file>